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3" r:id="rId4"/>
    <p:sldId id="35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3A"/>
    <a:srgbClr val="EBD9B6"/>
    <a:srgbClr val="DCF8EB"/>
    <a:srgbClr val="CBD6B5"/>
    <a:srgbClr val="9CA58C"/>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3" autoAdjust="0"/>
    <p:restoredTop sz="86447"/>
  </p:normalViewPr>
  <p:slideViewPr>
    <p:cSldViewPr snapToGrid="0" snapToObjects="1">
      <p:cViewPr varScale="1">
        <p:scale>
          <a:sx n="108" d="100"/>
          <a:sy n="108" d="100"/>
        </p:scale>
        <p:origin x="582" y="102"/>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CF376AE-79A0-4AD5-B9AB-7777AA58ABF2}"/>
    <pc:docChg chg="modSld">
      <pc:chgData name="Bess Dunlevy" userId="dd4b9a8537dbe9d0" providerId="LiveId" clId="{ECF376AE-79A0-4AD5-B9AB-7777AA58ABF2}" dt="2024-05-11T21:58:53.326" v="2" actId="1076"/>
      <pc:docMkLst>
        <pc:docMk/>
      </pc:docMkLst>
      <pc:sldChg chg="modSp mod">
        <pc:chgData name="Bess Dunlevy" userId="dd4b9a8537dbe9d0" providerId="LiveId" clId="{ECF376AE-79A0-4AD5-B9AB-7777AA58ABF2}" dt="2024-05-11T21:58:53.326" v="2" actId="1076"/>
        <pc:sldMkLst>
          <pc:docMk/>
          <pc:sldMk cId="1508588292" sldId="342"/>
        </pc:sldMkLst>
        <pc:picChg chg="mod">
          <ac:chgData name="Bess Dunlevy" userId="dd4b9a8537dbe9d0" providerId="LiveId" clId="{ECF376AE-79A0-4AD5-B9AB-7777AA58ABF2}" dt="2024-05-11T21:58:53.326" v="2" actId="1076"/>
          <ac:picMkLst>
            <pc:docMk/>
            <pc:sldMk cId="1508588292" sldId="342"/>
            <ac:picMk id="4" creationId="{4AEB8225-3AA8-AF48-AD51-3F5F53316D6B}"/>
          </ac:picMkLst>
        </pc:picChg>
      </pc:sldChg>
    </pc:docChg>
  </pc:docChgLst>
  <pc:docChgLst>
    <pc:chgData name="Bess Dunlevy" userId="dd4b9a8537dbe9d0" providerId="LiveId" clId="{83AAC2F8-3389-4D0E-9575-9D71DC7A03F0}"/>
    <pc:docChg chg="modSld">
      <pc:chgData name="Bess Dunlevy" userId="dd4b9a8537dbe9d0" providerId="LiveId" clId="{83AAC2F8-3389-4D0E-9575-9D71DC7A03F0}" dt="2024-05-28T22:23:38.203" v="10" actId="20577"/>
      <pc:docMkLst>
        <pc:docMk/>
      </pc:docMkLst>
      <pc:sldChg chg="modSp mod">
        <pc:chgData name="Bess Dunlevy" userId="dd4b9a8537dbe9d0" providerId="LiveId" clId="{83AAC2F8-3389-4D0E-9575-9D71DC7A03F0}" dt="2024-05-28T22:23:38.203" v="10" actId="20577"/>
        <pc:sldMkLst>
          <pc:docMk/>
          <pc:sldMk cId="1508588292" sldId="342"/>
        </pc:sldMkLst>
        <pc:spChg chg="mod">
          <ac:chgData name="Bess Dunlevy" userId="dd4b9a8537dbe9d0" providerId="LiveId" clId="{83AAC2F8-3389-4D0E-9575-9D71DC7A03F0}" dt="2024-05-28T22:23:38.203" v="10"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19958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de.smartsheet.com/try-it?trp=49545"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de-DE" sz="2400" b="1">
                <a:solidFill>
                  <a:schemeClr val="tx1">
                    <a:lumMod val="65000"/>
                    <a:lumOff val="35000"/>
                  </a:schemeClr>
                </a:solidFill>
                <a:latin typeface="Century Gothic" panose="020B0502020202020204" pitchFamily="34" charset="0"/>
              </a:rPr>
              <a:t>Vorlage für einen 3-Jahres-Strategieplan</a:t>
            </a:r>
          </a:p>
        </p:txBody>
      </p:sp>
      <p:pic>
        <p:nvPicPr>
          <p:cNvPr id="3" name="Picture 2" descr="Kalender auf Tisch">
            <a:extLst>
              <a:ext uri="{FF2B5EF4-FFF2-40B4-BE49-F238E27FC236}">
                <a16:creationId xmlns:a16="http://schemas.microsoft.com/office/drawing/2014/main" id="{5E15A9EE-FB53-7832-1949-EE26792053B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096116" y="1578541"/>
            <a:ext cx="7924387" cy="5281635"/>
          </a:xfrm>
          <a:prstGeom prst="rect">
            <a:avLst/>
          </a:prstGeom>
        </p:spPr>
      </p:pic>
      <p:sp>
        <p:nvSpPr>
          <p:cNvPr id="5" name="Rectangle 4">
            <a:extLst>
              <a:ext uri="{FF2B5EF4-FFF2-40B4-BE49-F238E27FC236}">
                <a16:creationId xmlns:a16="http://schemas.microsoft.com/office/drawing/2014/main" id="{D2ECF0E4-C966-EF02-E12C-477D4F5FE3D5}"/>
              </a:ext>
            </a:extLst>
          </p:cNvPr>
          <p:cNvSpPr/>
          <p:nvPr/>
        </p:nvSpPr>
        <p:spPr>
          <a:xfrm>
            <a:off x="0" y="1578542"/>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988E1-2E56-9228-9C1F-9FB9F4A64D40}"/>
              </a:ext>
            </a:extLst>
          </p:cNvPr>
          <p:cNvSpPr/>
          <p:nvPr/>
        </p:nvSpPr>
        <p:spPr>
          <a:xfrm>
            <a:off x="887165" y="1578542"/>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C256EF7-1E66-F463-68C8-BE60D747BAA9}"/>
              </a:ext>
            </a:extLst>
          </p:cNvPr>
          <p:cNvSpPr/>
          <p:nvPr/>
        </p:nvSpPr>
        <p:spPr>
          <a:xfrm>
            <a:off x="1385895" y="1578542"/>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56E45F-13C1-FD3E-6B6B-E2D92CB5C0A1}"/>
              </a:ext>
            </a:extLst>
          </p:cNvPr>
          <p:cNvSpPr/>
          <p:nvPr/>
        </p:nvSpPr>
        <p:spPr>
          <a:xfrm>
            <a:off x="10535470" y="1578541"/>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729B99-6B89-C335-F64C-0C7535B50BF7}"/>
              </a:ext>
            </a:extLst>
          </p:cNvPr>
          <p:cNvSpPr/>
          <p:nvPr/>
        </p:nvSpPr>
        <p:spPr>
          <a:xfrm>
            <a:off x="10862586" y="1578539"/>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39B010-97E8-76B5-BB05-25959A2238B3}"/>
              </a:ext>
            </a:extLst>
          </p:cNvPr>
          <p:cNvSpPr/>
          <p:nvPr/>
        </p:nvSpPr>
        <p:spPr>
          <a:xfrm>
            <a:off x="11395330" y="1578538"/>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1.png">
            <a:hlinkClick r:id="rId5"/>
            <a:extLst>
              <a:ext uri="{FF2B5EF4-FFF2-40B4-BE49-F238E27FC236}">
                <a16:creationId xmlns:a16="http://schemas.microsoft.com/office/drawing/2014/main" id="{4E15043A-93DC-F1FE-67BE-FC70748885AD}"/>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9293651" y="317165"/>
            <a:ext cx="2743200" cy="545609"/>
          </a:xfrm>
          <a:prstGeom prst="rect">
            <a:avLst/>
          </a:prstGeom>
          <a:noFill/>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0E571B-1486-18D6-2E49-B3EC9522ABD5}"/>
              </a:ext>
            </a:extLst>
          </p:cNvPr>
          <p:cNvSpPr txBox="1"/>
          <p:nvPr/>
        </p:nvSpPr>
        <p:spPr>
          <a:xfrm>
            <a:off x="6810001" y="5383211"/>
            <a:ext cx="5157682" cy="646331"/>
          </a:xfrm>
          <a:prstGeom prst="rect">
            <a:avLst/>
          </a:prstGeom>
          <a:noFill/>
        </p:spPr>
        <p:txBody>
          <a:bodyPr wrap="square">
            <a:spAutoFit/>
          </a:bodyPr>
          <a:lstStyle/>
          <a:p>
            <a:pPr rtl="0">
              <a:spcBef>
                <a:spcPts val="0"/>
              </a:spcBef>
              <a:spcAft>
                <a:spcPts val="0"/>
              </a:spcAft>
            </a:pPr>
            <a:r>
              <a:rPr lang="de-DE" sz="1200" b="1" i="0" u="none" strike="noStrike">
                <a:solidFill>
                  <a:schemeClr val="tx1">
                    <a:lumMod val="65000"/>
                    <a:lumOff val="35000"/>
                  </a:schemeClr>
                </a:solidFill>
                <a:effectLst/>
                <a:latin typeface="Century Gothic" panose="020B0502020202020204" pitchFamily="34" charset="0"/>
              </a:rPr>
              <a:t>Überprüfen und überarbeiten</a:t>
            </a:r>
          </a:p>
          <a:p>
            <a:pPr rtl="0">
              <a:spcBef>
                <a:spcPts val="0"/>
              </a:spcBef>
              <a:spcAft>
                <a:spcPts val="0"/>
              </a:spcAft>
            </a:pPr>
            <a:r>
              <a:rPr lang="de-DE" sz="1200" b="0" i="0" u="none" strike="noStrike">
                <a:solidFill>
                  <a:schemeClr val="tx1">
                    <a:lumMod val="65000"/>
                    <a:lumOff val="35000"/>
                  </a:schemeClr>
                </a:solidFill>
                <a:effectLst/>
                <a:latin typeface="Century Gothic" panose="020B0502020202020204" pitchFamily="34" charset="0"/>
              </a:rPr>
              <a:t>Überprüfen Sie die Strategieplanfolie regelmäßig mit Ihrem Team. Aktualisieren Sie sie, wenn sich Strategien weiterentwickeln oder sich neue Chancen und Herausforderungen ergeben.</a:t>
            </a:r>
          </a:p>
        </p:txBody>
      </p:sp>
      <p:sp>
        <p:nvSpPr>
          <p:cNvPr id="4" name="Rectangle 3">
            <a:extLst>
              <a:ext uri="{FF2B5EF4-FFF2-40B4-BE49-F238E27FC236}">
                <a16:creationId xmlns:a16="http://schemas.microsoft.com/office/drawing/2014/main" id="{EFEF0EEE-83CB-7CA6-6137-10A422404101}"/>
              </a:ext>
            </a:extLst>
          </p:cNvPr>
          <p:cNvSpPr/>
          <p:nvPr/>
        </p:nvSpPr>
        <p:spPr>
          <a:xfrm>
            <a:off x="0" y="0"/>
            <a:ext cx="79667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A19F10-19AB-DEE4-4ADE-75E3B6AA41E8}"/>
              </a:ext>
            </a:extLst>
          </p:cNvPr>
          <p:cNvSpPr/>
          <p:nvPr/>
        </p:nvSpPr>
        <p:spPr>
          <a:xfrm>
            <a:off x="887165" y="0"/>
            <a:ext cx="408235"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1D09D7-C505-3F3E-DBBC-6C144B4CAA11}"/>
              </a:ext>
            </a:extLst>
          </p:cNvPr>
          <p:cNvSpPr/>
          <p:nvPr/>
        </p:nvSpPr>
        <p:spPr>
          <a:xfrm>
            <a:off x="1385895" y="0"/>
            <a:ext cx="195255" cy="685799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4B2C2A-63C9-0CEC-31F8-85A6E9613594}"/>
              </a:ext>
            </a:extLst>
          </p:cNvPr>
          <p:cNvSpPr txBox="1"/>
          <p:nvPr/>
        </p:nvSpPr>
        <p:spPr>
          <a:xfrm>
            <a:off x="1671645" y="175158"/>
            <a:ext cx="9842693" cy="523220"/>
          </a:xfrm>
          <a:prstGeom prst="rect">
            <a:avLst/>
          </a:prstGeom>
          <a:noFill/>
        </p:spPr>
        <p:txBody>
          <a:bodyPr wrap="square" rtlCol="0">
            <a:spAutoFit/>
          </a:bodyPr>
          <a:lstStyle/>
          <a:p>
            <a:pPr rtl="0"/>
            <a:r>
              <a:rPr lang="de-DE" sz="2800" spc="500" dirty="0">
                <a:solidFill>
                  <a:schemeClr val="tx1">
                    <a:lumMod val="65000"/>
                    <a:lumOff val="35000"/>
                  </a:schemeClr>
                </a:solidFill>
                <a:latin typeface="Century Gothic" panose="020B0502020202020204" pitchFamily="34" charset="0"/>
              </a:rPr>
              <a:t>SO VERWENDEN SIE DIESE VORLAGE</a:t>
            </a:r>
          </a:p>
        </p:txBody>
      </p:sp>
      <p:sp>
        <p:nvSpPr>
          <p:cNvPr id="8" name="TextBox 7">
            <a:extLst>
              <a:ext uri="{FF2B5EF4-FFF2-40B4-BE49-F238E27FC236}">
                <a16:creationId xmlns:a16="http://schemas.microsoft.com/office/drawing/2014/main" id="{78955FA4-69CF-7D7F-C501-EB8F3FF87DC4}"/>
              </a:ext>
            </a:extLst>
          </p:cNvPr>
          <p:cNvSpPr txBox="1"/>
          <p:nvPr/>
        </p:nvSpPr>
        <p:spPr>
          <a:xfrm>
            <a:off x="1671645" y="999664"/>
            <a:ext cx="452486" cy="523220"/>
          </a:xfrm>
          <a:prstGeom prst="rect">
            <a:avLst/>
          </a:prstGeom>
          <a:noFill/>
        </p:spPr>
        <p:txBody>
          <a:bodyPr wrap="square" rtlCol="0">
            <a:spAutoFit/>
          </a:bodyPr>
          <a:lstStyle/>
          <a:p>
            <a:pPr algn="ctr" rtl="0"/>
            <a:r>
              <a:rPr lang="de-DE" sz="2800" b="1">
                <a:solidFill>
                  <a:schemeClr val="tx1">
                    <a:lumMod val="65000"/>
                    <a:lumOff val="35000"/>
                  </a:schemeClr>
                </a:solidFill>
                <a:latin typeface="Century Gothic" panose="020B0502020202020204" pitchFamily="34" charset="0"/>
              </a:rPr>
              <a:t>1</a:t>
            </a:r>
          </a:p>
        </p:txBody>
      </p:sp>
      <p:sp>
        <p:nvSpPr>
          <p:cNvPr id="10" name="TextBox 9">
            <a:extLst>
              <a:ext uri="{FF2B5EF4-FFF2-40B4-BE49-F238E27FC236}">
                <a16:creationId xmlns:a16="http://schemas.microsoft.com/office/drawing/2014/main" id="{7ADEBA28-F39B-4885-1E90-180B7097EE76}"/>
              </a:ext>
            </a:extLst>
          </p:cNvPr>
          <p:cNvSpPr txBox="1"/>
          <p:nvPr/>
        </p:nvSpPr>
        <p:spPr>
          <a:xfrm>
            <a:off x="1671645" y="2184451"/>
            <a:ext cx="452486" cy="523220"/>
          </a:xfrm>
          <a:prstGeom prst="rect">
            <a:avLst/>
          </a:prstGeom>
          <a:noFill/>
        </p:spPr>
        <p:txBody>
          <a:bodyPr wrap="square" rtlCol="0">
            <a:spAutoFit/>
          </a:bodyPr>
          <a:lstStyle/>
          <a:p>
            <a:pPr algn="ctr" rtl="0"/>
            <a:r>
              <a:rPr lang="de-DE" sz="2800" b="1">
                <a:solidFill>
                  <a:schemeClr val="tx1">
                    <a:lumMod val="65000"/>
                    <a:lumOff val="35000"/>
                  </a:schemeClr>
                </a:solidFill>
                <a:latin typeface="Century Gothic" panose="020B0502020202020204" pitchFamily="34" charset="0"/>
              </a:rPr>
              <a:t>2</a:t>
            </a:r>
          </a:p>
        </p:txBody>
      </p:sp>
      <p:sp>
        <p:nvSpPr>
          <p:cNvPr id="12" name="TextBox 11">
            <a:extLst>
              <a:ext uri="{FF2B5EF4-FFF2-40B4-BE49-F238E27FC236}">
                <a16:creationId xmlns:a16="http://schemas.microsoft.com/office/drawing/2014/main" id="{E12E9D89-6E6C-1638-B28D-ABF87F004C88}"/>
              </a:ext>
            </a:extLst>
          </p:cNvPr>
          <p:cNvSpPr txBox="1"/>
          <p:nvPr/>
        </p:nvSpPr>
        <p:spPr>
          <a:xfrm>
            <a:off x="1671645" y="3623100"/>
            <a:ext cx="452486" cy="523220"/>
          </a:xfrm>
          <a:prstGeom prst="rect">
            <a:avLst/>
          </a:prstGeom>
          <a:noFill/>
        </p:spPr>
        <p:txBody>
          <a:bodyPr wrap="square" rtlCol="0">
            <a:spAutoFit/>
          </a:bodyPr>
          <a:lstStyle/>
          <a:p>
            <a:pPr algn="ctr" rtl="0"/>
            <a:r>
              <a:rPr lang="de-DE" sz="2800" b="1">
                <a:solidFill>
                  <a:schemeClr val="tx1">
                    <a:lumMod val="65000"/>
                    <a:lumOff val="35000"/>
                  </a:schemeClr>
                </a:solidFill>
                <a:latin typeface="Century Gothic" panose="020B0502020202020204" pitchFamily="34" charset="0"/>
              </a:rPr>
              <a:t>3</a:t>
            </a:r>
          </a:p>
        </p:txBody>
      </p:sp>
      <p:sp>
        <p:nvSpPr>
          <p:cNvPr id="14" name="TextBox 13">
            <a:extLst>
              <a:ext uri="{FF2B5EF4-FFF2-40B4-BE49-F238E27FC236}">
                <a16:creationId xmlns:a16="http://schemas.microsoft.com/office/drawing/2014/main" id="{1979848F-1ACC-9A81-A5E2-A7854640155E}"/>
              </a:ext>
            </a:extLst>
          </p:cNvPr>
          <p:cNvSpPr txBox="1"/>
          <p:nvPr/>
        </p:nvSpPr>
        <p:spPr>
          <a:xfrm>
            <a:off x="1671645" y="4734584"/>
            <a:ext cx="452486" cy="523220"/>
          </a:xfrm>
          <a:prstGeom prst="rect">
            <a:avLst/>
          </a:prstGeom>
          <a:noFill/>
        </p:spPr>
        <p:txBody>
          <a:bodyPr wrap="square" rtlCol="0">
            <a:spAutoFit/>
          </a:bodyPr>
          <a:lstStyle/>
          <a:p>
            <a:pPr algn="ctr" rtl="0"/>
            <a:r>
              <a:rPr lang="de-DE" sz="2800" b="1">
                <a:solidFill>
                  <a:schemeClr val="tx1">
                    <a:lumMod val="65000"/>
                    <a:lumOff val="35000"/>
                  </a:schemeClr>
                </a:solidFill>
                <a:latin typeface="Century Gothic" panose="020B0502020202020204" pitchFamily="34" charset="0"/>
              </a:rPr>
              <a:t>4</a:t>
            </a:r>
          </a:p>
        </p:txBody>
      </p:sp>
      <p:sp>
        <p:nvSpPr>
          <p:cNvPr id="16" name="TextBox 15">
            <a:extLst>
              <a:ext uri="{FF2B5EF4-FFF2-40B4-BE49-F238E27FC236}">
                <a16:creationId xmlns:a16="http://schemas.microsoft.com/office/drawing/2014/main" id="{0C4EF113-9C74-CD55-BEFB-09D50AE6C50B}"/>
              </a:ext>
            </a:extLst>
          </p:cNvPr>
          <p:cNvSpPr txBox="1"/>
          <p:nvPr/>
        </p:nvSpPr>
        <p:spPr>
          <a:xfrm>
            <a:off x="5975282" y="1010811"/>
            <a:ext cx="452486" cy="523220"/>
          </a:xfrm>
          <a:prstGeom prst="rect">
            <a:avLst/>
          </a:prstGeom>
          <a:noFill/>
        </p:spPr>
        <p:txBody>
          <a:bodyPr wrap="square" rtlCol="0">
            <a:spAutoFit/>
          </a:bodyPr>
          <a:lstStyle/>
          <a:p>
            <a:pPr algn="ctr" rtl="0"/>
            <a:r>
              <a:rPr lang="de-DE" sz="2800" b="1">
                <a:solidFill>
                  <a:schemeClr val="tx1">
                    <a:lumMod val="65000"/>
                    <a:lumOff val="35000"/>
                  </a:schemeClr>
                </a:solidFill>
                <a:latin typeface="Century Gothic" panose="020B0502020202020204" pitchFamily="34" charset="0"/>
              </a:rPr>
              <a:t>5</a:t>
            </a:r>
          </a:p>
        </p:txBody>
      </p:sp>
      <p:sp>
        <p:nvSpPr>
          <p:cNvPr id="18" name="TextBox 17">
            <a:extLst>
              <a:ext uri="{FF2B5EF4-FFF2-40B4-BE49-F238E27FC236}">
                <a16:creationId xmlns:a16="http://schemas.microsoft.com/office/drawing/2014/main" id="{4970FCA3-20A3-1E50-F692-8D3CCBBADCF0}"/>
              </a:ext>
            </a:extLst>
          </p:cNvPr>
          <p:cNvSpPr txBox="1"/>
          <p:nvPr/>
        </p:nvSpPr>
        <p:spPr>
          <a:xfrm>
            <a:off x="5872498" y="2493697"/>
            <a:ext cx="730660" cy="523220"/>
          </a:xfrm>
          <a:prstGeom prst="rect">
            <a:avLst/>
          </a:prstGeom>
          <a:noFill/>
        </p:spPr>
        <p:txBody>
          <a:bodyPr wrap="square" rtlCol="0">
            <a:spAutoFit/>
          </a:bodyPr>
          <a:lstStyle/>
          <a:p>
            <a:pPr algn="ctr" rtl="0"/>
            <a:r>
              <a:rPr lang="de-DE" sz="2800" b="1">
                <a:solidFill>
                  <a:schemeClr val="tx1">
                    <a:lumMod val="65000"/>
                    <a:lumOff val="35000"/>
                  </a:schemeClr>
                </a:solidFill>
                <a:latin typeface="Century Gothic" panose="020B0502020202020204" pitchFamily="34" charset="0"/>
              </a:rPr>
              <a:t>6</a:t>
            </a:r>
          </a:p>
        </p:txBody>
      </p:sp>
      <p:sp>
        <p:nvSpPr>
          <p:cNvPr id="20" name="TextBox 19">
            <a:extLst>
              <a:ext uri="{FF2B5EF4-FFF2-40B4-BE49-F238E27FC236}">
                <a16:creationId xmlns:a16="http://schemas.microsoft.com/office/drawing/2014/main" id="{22E03439-84B7-20FA-037C-CDAF28542F14}"/>
              </a:ext>
            </a:extLst>
          </p:cNvPr>
          <p:cNvSpPr txBox="1"/>
          <p:nvPr/>
        </p:nvSpPr>
        <p:spPr>
          <a:xfrm>
            <a:off x="5987139" y="3955908"/>
            <a:ext cx="616019" cy="523220"/>
          </a:xfrm>
          <a:prstGeom prst="rect">
            <a:avLst/>
          </a:prstGeom>
          <a:noFill/>
        </p:spPr>
        <p:txBody>
          <a:bodyPr wrap="square" rtlCol="0">
            <a:spAutoFit/>
          </a:bodyPr>
          <a:lstStyle/>
          <a:p>
            <a:pPr algn="ctr" rtl="0"/>
            <a:r>
              <a:rPr lang="de-DE" sz="2800" b="1">
                <a:solidFill>
                  <a:schemeClr val="tx1">
                    <a:lumMod val="65000"/>
                    <a:lumOff val="35000"/>
                  </a:schemeClr>
                </a:solidFill>
                <a:latin typeface="Century Gothic" panose="020B0502020202020204" pitchFamily="34" charset="0"/>
              </a:rPr>
              <a:t>7</a:t>
            </a:r>
          </a:p>
        </p:txBody>
      </p:sp>
      <p:sp>
        <p:nvSpPr>
          <p:cNvPr id="21" name="TextBox 20">
            <a:extLst>
              <a:ext uri="{FF2B5EF4-FFF2-40B4-BE49-F238E27FC236}">
                <a16:creationId xmlns:a16="http://schemas.microsoft.com/office/drawing/2014/main" id="{A9C7D993-9D79-C35F-2114-EE4444460AEA}"/>
              </a:ext>
            </a:extLst>
          </p:cNvPr>
          <p:cNvSpPr txBox="1"/>
          <p:nvPr/>
        </p:nvSpPr>
        <p:spPr>
          <a:xfrm>
            <a:off x="5984318" y="5383211"/>
            <a:ext cx="616019" cy="523220"/>
          </a:xfrm>
          <a:prstGeom prst="rect">
            <a:avLst/>
          </a:prstGeom>
          <a:noFill/>
        </p:spPr>
        <p:txBody>
          <a:bodyPr wrap="square" rtlCol="0">
            <a:spAutoFit/>
          </a:bodyPr>
          <a:lstStyle/>
          <a:p>
            <a:pPr algn="ctr" rtl="0"/>
            <a:r>
              <a:rPr lang="de-DE" sz="2800" b="1">
                <a:solidFill>
                  <a:schemeClr val="tx1">
                    <a:lumMod val="65000"/>
                    <a:lumOff val="35000"/>
                  </a:schemeClr>
                </a:solidFill>
                <a:latin typeface="Century Gothic" panose="020B0502020202020204" pitchFamily="34" charset="0"/>
              </a:rPr>
              <a:t>8</a:t>
            </a:r>
          </a:p>
        </p:txBody>
      </p:sp>
      <p:sp>
        <p:nvSpPr>
          <p:cNvPr id="24" name="TextBox 23">
            <a:extLst>
              <a:ext uri="{FF2B5EF4-FFF2-40B4-BE49-F238E27FC236}">
                <a16:creationId xmlns:a16="http://schemas.microsoft.com/office/drawing/2014/main" id="{48E62398-048C-5B02-FA76-4D7C866C08A5}"/>
              </a:ext>
            </a:extLst>
          </p:cNvPr>
          <p:cNvSpPr txBox="1"/>
          <p:nvPr/>
        </p:nvSpPr>
        <p:spPr>
          <a:xfrm>
            <a:off x="2303404" y="856922"/>
            <a:ext cx="3499343" cy="830997"/>
          </a:xfrm>
          <a:prstGeom prst="rect">
            <a:avLst/>
          </a:prstGeom>
          <a:noFill/>
        </p:spPr>
        <p:txBody>
          <a:bodyPr wrap="square">
            <a:spAutoFit/>
          </a:bodyPr>
          <a:lstStyle/>
          <a:p>
            <a:pPr rtl="0">
              <a:spcBef>
                <a:spcPts val="0"/>
              </a:spcBef>
              <a:spcAft>
                <a:spcPts val="0"/>
              </a:spcAft>
            </a:pPr>
            <a:r>
              <a:rPr lang="de-DE" sz="1200" b="1" i="0" u="none" strike="noStrike" dirty="0">
                <a:solidFill>
                  <a:schemeClr val="tx1">
                    <a:lumMod val="65000"/>
                    <a:lumOff val="35000"/>
                  </a:schemeClr>
                </a:solidFill>
                <a:effectLst/>
                <a:latin typeface="Century Gothic" panose="020B0502020202020204" pitchFamily="34" charset="0"/>
              </a:rPr>
              <a:t>Mit </a:t>
            </a:r>
            <a:r>
              <a:rPr lang="de-DE" sz="1200" b="1" dirty="0">
                <a:solidFill>
                  <a:schemeClr val="tx1">
                    <a:lumMod val="65000"/>
                    <a:lumOff val="35000"/>
                  </a:schemeClr>
                </a:solidFill>
                <a:latin typeface="Century Gothic" panose="020B0502020202020204" pitchFamily="34" charset="0"/>
              </a:rPr>
              <a:t>einer </a:t>
            </a:r>
            <a:r>
              <a:rPr lang="de-DE" sz="1200" b="1" i="0" u="none" strike="noStrike" dirty="0">
                <a:solidFill>
                  <a:schemeClr val="tx1">
                    <a:lumMod val="65000"/>
                    <a:lumOff val="35000"/>
                  </a:schemeClr>
                </a:solidFill>
                <a:effectLst/>
                <a:latin typeface="Century Gothic" panose="020B0502020202020204" pitchFamily="34" charset="0"/>
              </a:rPr>
              <a:t>Vision beginnen</a:t>
            </a:r>
          </a:p>
          <a:p>
            <a:pPr rtl="0">
              <a:spcBef>
                <a:spcPts val="0"/>
              </a:spcBef>
              <a:spcAft>
                <a:spcPts val="0"/>
              </a:spcAft>
            </a:pPr>
            <a:r>
              <a:rPr lang="de-DE" sz="1200" b="0" i="0" u="none" strike="noStrike" dirty="0">
                <a:solidFill>
                  <a:schemeClr val="tx1">
                    <a:lumMod val="65000"/>
                    <a:lumOff val="35000"/>
                  </a:schemeClr>
                </a:solidFill>
                <a:effectLst/>
                <a:latin typeface="Century Gothic" panose="020B0502020202020204" pitchFamily="34" charset="0"/>
              </a:rPr>
              <a:t>Geben Sie oben auf der Folie Ihre übergeordnete Vision für den 3-Jahres-Zeitraum an. Dies gibt die Richtung für alle strategischen Aktivitäten vor.</a:t>
            </a:r>
          </a:p>
        </p:txBody>
      </p:sp>
      <p:sp>
        <p:nvSpPr>
          <p:cNvPr id="26" name="TextBox 25">
            <a:extLst>
              <a:ext uri="{FF2B5EF4-FFF2-40B4-BE49-F238E27FC236}">
                <a16:creationId xmlns:a16="http://schemas.microsoft.com/office/drawing/2014/main" id="{BFC1D9B9-B711-A422-DAD8-5DEEAC268037}"/>
              </a:ext>
            </a:extLst>
          </p:cNvPr>
          <p:cNvSpPr txBox="1"/>
          <p:nvPr/>
        </p:nvSpPr>
        <p:spPr>
          <a:xfrm>
            <a:off x="2303404" y="2192034"/>
            <a:ext cx="3585916" cy="1200329"/>
          </a:xfrm>
          <a:prstGeom prst="rect">
            <a:avLst/>
          </a:prstGeom>
          <a:noFill/>
        </p:spPr>
        <p:txBody>
          <a:bodyPr wrap="square">
            <a:spAutoFit/>
          </a:bodyPr>
          <a:lstStyle/>
          <a:p>
            <a:pPr rtl="0">
              <a:spcBef>
                <a:spcPts val="0"/>
              </a:spcBef>
              <a:spcAft>
                <a:spcPts val="0"/>
              </a:spcAft>
            </a:pPr>
            <a:r>
              <a:rPr lang="de-DE" sz="1200" b="1" i="0" u="none" strike="noStrike">
                <a:solidFill>
                  <a:schemeClr val="tx1">
                    <a:lumMod val="65000"/>
                    <a:lumOff val="35000"/>
                  </a:schemeClr>
                </a:solidFill>
                <a:effectLst/>
                <a:latin typeface="Century Gothic" panose="020B0502020202020204" pitchFamily="34" charset="0"/>
              </a:rPr>
              <a:t>Folie segmentieren</a:t>
            </a:r>
          </a:p>
          <a:p>
            <a:pPr rtl="0">
              <a:spcBef>
                <a:spcPts val="0"/>
              </a:spcBef>
              <a:spcAft>
                <a:spcPts val="0"/>
              </a:spcAft>
            </a:pPr>
            <a:r>
              <a:rPr lang="de-DE" sz="1200" b="0" i="0" u="none" strike="noStrike">
                <a:solidFill>
                  <a:schemeClr val="tx1">
                    <a:lumMod val="65000"/>
                    <a:lumOff val="35000"/>
                  </a:schemeClr>
                </a:solidFill>
                <a:effectLst/>
                <a:latin typeface="Century Gothic" panose="020B0502020202020204" pitchFamily="34" charset="0"/>
              </a:rPr>
              <a:t>Teilen Sie die Folie in drei Abschnitte auf: einen für jedes Jahr. Beschriften Sie jeden Abschnitt mit dem Jahr und dem entsprechenden Schwerpunkt (Grundlagenschaffung, Wachstum und Anpassung, Konsolidierung und Innovation).</a:t>
            </a:r>
          </a:p>
        </p:txBody>
      </p:sp>
      <p:sp>
        <p:nvSpPr>
          <p:cNvPr id="28" name="TextBox 27">
            <a:extLst>
              <a:ext uri="{FF2B5EF4-FFF2-40B4-BE49-F238E27FC236}">
                <a16:creationId xmlns:a16="http://schemas.microsoft.com/office/drawing/2014/main" id="{E749688D-8F1D-BA23-18E1-B52FFE94132C}"/>
              </a:ext>
            </a:extLst>
          </p:cNvPr>
          <p:cNvSpPr txBox="1"/>
          <p:nvPr/>
        </p:nvSpPr>
        <p:spPr>
          <a:xfrm>
            <a:off x="2303404" y="3654830"/>
            <a:ext cx="3585916" cy="830997"/>
          </a:xfrm>
          <a:prstGeom prst="rect">
            <a:avLst/>
          </a:prstGeom>
          <a:noFill/>
        </p:spPr>
        <p:txBody>
          <a:bodyPr wrap="square">
            <a:spAutoFit/>
          </a:bodyPr>
          <a:lstStyle/>
          <a:p>
            <a:pPr rtl="0">
              <a:spcBef>
                <a:spcPts val="0"/>
              </a:spcBef>
              <a:spcAft>
                <a:spcPts val="0"/>
              </a:spcAft>
            </a:pPr>
            <a:r>
              <a:rPr lang="de-DE" sz="1200" b="1" i="0" u="none" strike="noStrike" dirty="0">
                <a:solidFill>
                  <a:schemeClr val="tx1">
                    <a:lumMod val="65000"/>
                    <a:lumOff val="35000"/>
                  </a:schemeClr>
                </a:solidFill>
                <a:effectLst/>
                <a:latin typeface="Century Gothic" panose="020B0502020202020204" pitchFamily="34" charset="0"/>
              </a:rPr>
              <a:t>Details ausfüllen</a:t>
            </a:r>
          </a:p>
          <a:p>
            <a:pPr rtl="0">
              <a:spcBef>
                <a:spcPts val="0"/>
              </a:spcBef>
              <a:spcAft>
                <a:spcPts val="0"/>
              </a:spcAft>
            </a:pPr>
            <a:r>
              <a:rPr lang="de-DE" sz="1200" b="0" i="0" u="none" strike="noStrike" dirty="0">
                <a:solidFill>
                  <a:schemeClr val="tx1">
                    <a:lumMod val="65000"/>
                    <a:lumOff val="35000"/>
                  </a:schemeClr>
                </a:solidFill>
                <a:effectLst/>
                <a:latin typeface="Century Gothic" panose="020B0502020202020204" pitchFamily="34" charset="0"/>
              </a:rPr>
              <a:t>Listen Sie unter jedem Jahr die Hauptkomponenten als Aufzählungspunkte auf. Fassen Sie sich kurz, damit die Folie lesbar bleibt.</a:t>
            </a:r>
          </a:p>
        </p:txBody>
      </p:sp>
      <p:sp>
        <p:nvSpPr>
          <p:cNvPr id="30" name="TextBox 29">
            <a:extLst>
              <a:ext uri="{FF2B5EF4-FFF2-40B4-BE49-F238E27FC236}">
                <a16:creationId xmlns:a16="http://schemas.microsoft.com/office/drawing/2014/main" id="{F2915011-DA72-88BE-92A7-42986869AC82}"/>
              </a:ext>
            </a:extLst>
          </p:cNvPr>
          <p:cNvSpPr txBox="1"/>
          <p:nvPr/>
        </p:nvSpPr>
        <p:spPr>
          <a:xfrm>
            <a:off x="2303404" y="4736880"/>
            <a:ext cx="3483942" cy="1569660"/>
          </a:xfrm>
          <a:prstGeom prst="rect">
            <a:avLst/>
          </a:prstGeom>
          <a:noFill/>
        </p:spPr>
        <p:txBody>
          <a:bodyPr wrap="square">
            <a:spAutoFit/>
          </a:bodyPr>
          <a:lstStyle/>
          <a:p>
            <a:pPr rtl="0">
              <a:spcBef>
                <a:spcPts val="0"/>
              </a:spcBef>
              <a:spcAft>
                <a:spcPts val="0"/>
              </a:spcAft>
            </a:pPr>
            <a:r>
              <a:rPr lang="de-DE" sz="1200" b="1" i="0" u="none" strike="noStrike" dirty="0">
                <a:solidFill>
                  <a:schemeClr val="tx1">
                    <a:lumMod val="65000"/>
                    <a:lumOff val="35000"/>
                  </a:schemeClr>
                </a:solidFill>
                <a:effectLst/>
                <a:latin typeface="Century Gothic" panose="020B0502020202020204" pitchFamily="34" charset="0"/>
              </a:rPr>
              <a:t>Farben zuweisen</a:t>
            </a:r>
          </a:p>
          <a:p>
            <a:pPr rtl="0">
              <a:spcBef>
                <a:spcPts val="0"/>
              </a:spcBef>
              <a:spcAft>
                <a:spcPts val="0"/>
              </a:spcAft>
            </a:pPr>
            <a:r>
              <a:rPr lang="de-DE" sz="1200" b="0" i="0" u="none" strike="noStrike" dirty="0">
                <a:solidFill>
                  <a:schemeClr val="tx1">
                    <a:lumMod val="65000"/>
                    <a:lumOff val="35000"/>
                  </a:schemeClr>
                </a:solidFill>
                <a:effectLst/>
                <a:latin typeface="Century Gothic" panose="020B0502020202020204" pitchFamily="34" charset="0"/>
              </a:rPr>
              <a:t>Erstellen Sie einen Farbcode für verschiedene Arten von Aktivitäten (z. B. Blau für „Rollen definieren“ oder Grün für „Aktionsplan entwickeln“). Verwenden Sie dieses Farbschema einheitlich in allen drei Abschnitten, damit Betrachter*innen die Art der geplanten Aktivitäten schnell erkennen.</a:t>
            </a:r>
          </a:p>
        </p:txBody>
      </p:sp>
      <p:sp>
        <p:nvSpPr>
          <p:cNvPr id="32" name="TextBox 31">
            <a:extLst>
              <a:ext uri="{FF2B5EF4-FFF2-40B4-BE49-F238E27FC236}">
                <a16:creationId xmlns:a16="http://schemas.microsoft.com/office/drawing/2014/main" id="{9178E398-A332-A91F-5115-9A52BF1C4D8D}"/>
              </a:ext>
            </a:extLst>
          </p:cNvPr>
          <p:cNvSpPr txBox="1"/>
          <p:nvPr/>
        </p:nvSpPr>
        <p:spPr>
          <a:xfrm>
            <a:off x="6810001" y="876905"/>
            <a:ext cx="4917964" cy="646331"/>
          </a:xfrm>
          <a:prstGeom prst="rect">
            <a:avLst/>
          </a:prstGeom>
          <a:noFill/>
        </p:spPr>
        <p:txBody>
          <a:bodyPr wrap="square">
            <a:spAutoFit/>
          </a:bodyPr>
          <a:lstStyle/>
          <a:p>
            <a:pPr rtl="0">
              <a:spcBef>
                <a:spcPts val="0"/>
              </a:spcBef>
              <a:spcAft>
                <a:spcPts val="0"/>
              </a:spcAft>
            </a:pPr>
            <a:r>
              <a:rPr lang="de-DE" sz="1200" b="1" i="0" u="none" strike="noStrike">
                <a:solidFill>
                  <a:schemeClr val="tx1">
                    <a:lumMod val="65000"/>
                    <a:lumOff val="35000"/>
                  </a:schemeClr>
                </a:solidFill>
                <a:effectLst/>
                <a:latin typeface="Century Gothic" panose="020B0502020202020204" pitchFamily="34" charset="0"/>
              </a:rPr>
              <a:t>Meilensteine hinzufügen</a:t>
            </a:r>
          </a:p>
          <a:p>
            <a:pPr rtl="0">
              <a:spcBef>
                <a:spcPts val="0"/>
              </a:spcBef>
              <a:spcAft>
                <a:spcPts val="0"/>
              </a:spcAft>
            </a:pPr>
            <a:r>
              <a:rPr lang="de-DE" sz="1200" b="0" i="0" u="none" strike="noStrike">
                <a:solidFill>
                  <a:schemeClr val="tx1">
                    <a:lumMod val="65000"/>
                    <a:lumOff val="35000"/>
                  </a:schemeClr>
                </a:solidFill>
                <a:effectLst/>
                <a:latin typeface="Century Gothic" panose="020B0502020202020204" pitchFamily="34" charset="0"/>
              </a:rPr>
              <a:t>Markieren Sie für jedes Jahr wichtige Meilensteine direkt im Zeitplan. Dieser visuelle Hinweis hilft Ihnen, den Fortschritt bei der Erreichung größerer Ziele nachzuverfolgen.</a:t>
            </a:r>
          </a:p>
        </p:txBody>
      </p:sp>
      <p:sp>
        <p:nvSpPr>
          <p:cNvPr id="34" name="TextBox 33">
            <a:extLst>
              <a:ext uri="{FF2B5EF4-FFF2-40B4-BE49-F238E27FC236}">
                <a16:creationId xmlns:a16="http://schemas.microsoft.com/office/drawing/2014/main" id="{F3584764-8EEE-C7CA-B4BB-7F69D8972891}"/>
              </a:ext>
            </a:extLst>
          </p:cNvPr>
          <p:cNvSpPr txBox="1"/>
          <p:nvPr/>
        </p:nvSpPr>
        <p:spPr>
          <a:xfrm>
            <a:off x="6810001" y="2368320"/>
            <a:ext cx="5235863" cy="1015663"/>
          </a:xfrm>
          <a:prstGeom prst="rect">
            <a:avLst/>
          </a:prstGeom>
          <a:noFill/>
        </p:spPr>
        <p:txBody>
          <a:bodyPr wrap="square">
            <a:spAutoFit/>
          </a:bodyPr>
          <a:lstStyle/>
          <a:p>
            <a:pPr rtl="0">
              <a:spcBef>
                <a:spcPts val="0"/>
              </a:spcBef>
              <a:spcAft>
                <a:spcPts val="0"/>
              </a:spcAft>
            </a:pPr>
            <a:r>
              <a:rPr lang="de-DE" sz="1200" b="1" i="0" u="none" strike="noStrike">
                <a:solidFill>
                  <a:schemeClr val="tx1">
                    <a:lumMod val="65000"/>
                    <a:lumOff val="35000"/>
                  </a:schemeClr>
                </a:solidFill>
                <a:effectLst/>
                <a:latin typeface="Century Gothic" panose="020B0502020202020204" pitchFamily="34" charset="0"/>
              </a:rPr>
              <a:t>Symbole verwenden</a:t>
            </a:r>
          </a:p>
          <a:p>
            <a:pPr rtl="0">
              <a:spcBef>
                <a:spcPts val="0"/>
              </a:spcBef>
              <a:spcAft>
                <a:spcPts val="0"/>
              </a:spcAft>
            </a:pPr>
            <a:r>
              <a:rPr lang="de-DE" sz="1200" b="0" i="0" u="none" strike="noStrike">
                <a:solidFill>
                  <a:schemeClr val="tx1">
                    <a:lumMod val="65000"/>
                    <a:lumOff val="35000"/>
                  </a:schemeClr>
                </a:solidFill>
                <a:effectLst/>
                <a:latin typeface="Century Gothic" panose="020B0502020202020204" pitchFamily="34" charset="0"/>
              </a:rPr>
              <a:t>Nutzen Sie einfache Symbole, um die Hauptkomponenten darzustellen (z. B. eine Uhr für „Aktualität gewährleisten“ und eine Lupe für „Überprüfen und anpassen“). Mithilfe von Symbolen kann die Folie ansprechender und übersichtlicher gestaltet werden.</a:t>
            </a:r>
          </a:p>
        </p:txBody>
      </p:sp>
      <p:sp>
        <p:nvSpPr>
          <p:cNvPr id="36" name="TextBox 35">
            <a:extLst>
              <a:ext uri="{FF2B5EF4-FFF2-40B4-BE49-F238E27FC236}">
                <a16:creationId xmlns:a16="http://schemas.microsoft.com/office/drawing/2014/main" id="{9EC22E35-E32C-872D-8F9A-31E76258F4A4}"/>
              </a:ext>
            </a:extLst>
          </p:cNvPr>
          <p:cNvSpPr txBox="1"/>
          <p:nvPr/>
        </p:nvSpPr>
        <p:spPr>
          <a:xfrm>
            <a:off x="6810001" y="4044401"/>
            <a:ext cx="4806117" cy="646331"/>
          </a:xfrm>
          <a:prstGeom prst="rect">
            <a:avLst/>
          </a:prstGeom>
          <a:noFill/>
        </p:spPr>
        <p:txBody>
          <a:bodyPr wrap="square">
            <a:spAutoFit/>
          </a:bodyPr>
          <a:lstStyle/>
          <a:p>
            <a:pPr rtl="0">
              <a:spcBef>
                <a:spcPts val="0"/>
              </a:spcBef>
              <a:spcAft>
                <a:spcPts val="0"/>
              </a:spcAft>
            </a:pPr>
            <a:r>
              <a:rPr lang="de-DE" sz="1200" b="1" i="0" u="none" strike="noStrike" dirty="0">
                <a:solidFill>
                  <a:schemeClr val="tx1">
                    <a:lumMod val="65000"/>
                    <a:lumOff val="35000"/>
                  </a:schemeClr>
                </a:solidFill>
                <a:effectLst/>
                <a:latin typeface="Century Gothic" panose="020B0502020202020204" pitchFamily="34" charset="0"/>
              </a:rPr>
              <a:t>Notizen hinzufügen</a:t>
            </a:r>
          </a:p>
          <a:p>
            <a:pPr rtl="0">
              <a:spcBef>
                <a:spcPts val="0"/>
              </a:spcBef>
              <a:spcAft>
                <a:spcPts val="0"/>
              </a:spcAft>
            </a:pPr>
            <a:r>
              <a:rPr lang="de-DE" sz="1200" b="0" i="0" u="none" strike="noStrike" dirty="0">
                <a:solidFill>
                  <a:schemeClr val="tx1">
                    <a:lumMod val="65000"/>
                    <a:lumOff val="35000"/>
                  </a:schemeClr>
                </a:solidFill>
                <a:effectLst/>
                <a:latin typeface="Century Gothic" panose="020B0502020202020204" pitchFamily="34" charset="0"/>
              </a:rPr>
              <a:t>Verwenden Sie den PowerPoint-Abschnitt </a:t>
            </a:r>
            <a:r>
              <a:rPr lang="de-DE" sz="1200" b="0" i="1" u="none" strike="noStrike" dirty="0">
                <a:solidFill>
                  <a:schemeClr val="tx1">
                    <a:lumMod val="65000"/>
                    <a:lumOff val="35000"/>
                  </a:schemeClr>
                </a:solidFill>
                <a:effectLst/>
                <a:latin typeface="Century Gothic" panose="020B0502020202020204" pitchFamily="34" charset="0"/>
              </a:rPr>
              <a:t>Notizen</a:t>
            </a:r>
            <a:r>
              <a:rPr lang="de-DE" sz="1200" b="0" i="0" u="none" strike="noStrike" dirty="0">
                <a:solidFill>
                  <a:schemeClr val="tx1">
                    <a:lumMod val="65000"/>
                    <a:lumOff val="35000"/>
                  </a:schemeClr>
                </a:solidFill>
                <a:effectLst/>
                <a:latin typeface="Century Gothic" panose="020B0502020202020204" pitchFamily="34" charset="0"/>
              </a:rPr>
              <a:t>, um Kontext hinzuzufügen, der für die Hauptfolie möglicherweise zu ausführlich ist.</a:t>
            </a:r>
          </a:p>
        </p:txBody>
      </p:sp>
      <p:grpSp>
        <p:nvGrpSpPr>
          <p:cNvPr id="39" name="Group 38">
            <a:extLst>
              <a:ext uri="{FF2B5EF4-FFF2-40B4-BE49-F238E27FC236}">
                <a16:creationId xmlns:a16="http://schemas.microsoft.com/office/drawing/2014/main" id="{E63E46BC-FB99-7C9A-AAE2-4EF982EF437C}"/>
              </a:ext>
            </a:extLst>
          </p:cNvPr>
          <p:cNvGrpSpPr/>
          <p:nvPr/>
        </p:nvGrpSpPr>
        <p:grpSpPr>
          <a:xfrm>
            <a:off x="6794355" y="1911117"/>
            <a:ext cx="1492996" cy="274320"/>
            <a:chOff x="6794355" y="1840094"/>
            <a:chExt cx="1492996" cy="274320"/>
          </a:xfrm>
        </p:grpSpPr>
        <p:sp>
          <p:nvSpPr>
            <p:cNvPr id="38" name="Arrow: Pentagon 37">
              <a:extLst>
                <a:ext uri="{FF2B5EF4-FFF2-40B4-BE49-F238E27FC236}">
                  <a16:creationId xmlns:a16="http://schemas.microsoft.com/office/drawing/2014/main" id="{06CC7B31-0711-FEAA-D6D2-96E6C44AEF42}"/>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900" b="1">
                  <a:solidFill>
                    <a:schemeClr val="tx1">
                      <a:lumMod val="65000"/>
                      <a:lumOff val="35000"/>
                    </a:schemeClr>
                  </a:solidFill>
                  <a:latin typeface="Century Gothic" panose="020B0502020202020204" pitchFamily="34" charset="0"/>
                </a:rPr>
                <a:t>Fällig TT.MM.</a:t>
              </a:r>
            </a:p>
          </p:txBody>
        </p:sp>
        <p:sp>
          <p:nvSpPr>
            <p:cNvPr id="37" name="Diamond 36">
              <a:extLst>
                <a:ext uri="{FF2B5EF4-FFF2-40B4-BE49-F238E27FC236}">
                  <a16:creationId xmlns:a16="http://schemas.microsoft.com/office/drawing/2014/main" id="{9A4C55BE-E23C-4FCD-E5EE-48E9B80F8990}"/>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656121C-5A69-A974-1FCA-EBFC5FB28CDE}"/>
              </a:ext>
            </a:extLst>
          </p:cNvPr>
          <p:cNvGrpSpPr/>
          <p:nvPr/>
        </p:nvGrpSpPr>
        <p:grpSpPr>
          <a:xfrm>
            <a:off x="8287351" y="1697654"/>
            <a:ext cx="1492996" cy="274320"/>
            <a:chOff x="6794355" y="1840094"/>
            <a:chExt cx="1492996" cy="274320"/>
          </a:xfrm>
        </p:grpSpPr>
        <p:sp>
          <p:nvSpPr>
            <p:cNvPr id="41" name="Arrow: Pentagon 40">
              <a:extLst>
                <a:ext uri="{FF2B5EF4-FFF2-40B4-BE49-F238E27FC236}">
                  <a16:creationId xmlns:a16="http://schemas.microsoft.com/office/drawing/2014/main" id="{ADD87CC6-28F4-DE2C-13E7-3055D0548380}"/>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900" b="1">
                  <a:solidFill>
                    <a:schemeClr val="tx1">
                      <a:lumMod val="65000"/>
                      <a:lumOff val="35000"/>
                    </a:schemeClr>
                  </a:solidFill>
                  <a:latin typeface="Century Gothic" panose="020B0502020202020204" pitchFamily="34" charset="0"/>
                </a:rPr>
                <a:t>Fällig TT.MM.</a:t>
              </a:r>
            </a:p>
          </p:txBody>
        </p:sp>
        <p:sp>
          <p:nvSpPr>
            <p:cNvPr id="42" name="Diamond 41">
              <a:extLst>
                <a:ext uri="{FF2B5EF4-FFF2-40B4-BE49-F238E27FC236}">
                  <a16:creationId xmlns:a16="http://schemas.microsoft.com/office/drawing/2014/main" id="{765F764D-A7FE-A47D-470A-AFB7BA509128}"/>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0937925A-2D4A-6C38-9362-99E00AB3A8D8}"/>
              </a:ext>
            </a:extLst>
          </p:cNvPr>
          <p:cNvGrpSpPr/>
          <p:nvPr/>
        </p:nvGrpSpPr>
        <p:grpSpPr>
          <a:xfrm>
            <a:off x="8287351" y="2088720"/>
            <a:ext cx="1492996" cy="274320"/>
            <a:chOff x="6794355" y="1840094"/>
            <a:chExt cx="1492996" cy="274320"/>
          </a:xfrm>
        </p:grpSpPr>
        <p:sp>
          <p:nvSpPr>
            <p:cNvPr id="44" name="Arrow: Pentagon 43">
              <a:extLst>
                <a:ext uri="{FF2B5EF4-FFF2-40B4-BE49-F238E27FC236}">
                  <a16:creationId xmlns:a16="http://schemas.microsoft.com/office/drawing/2014/main" id="{30E03686-9FDD-A292-4977-9CF0B63A59B3}"/>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900" b="1">
                  <a:solidFill>
                    <a:schemeClr val="tx1">
                      <a:lumMod val="65000"/>
                      <a:lumOff val="35000"/>
                    </a:schemeClr>
                  </a:solidFill>
                  <a:latin typeface="Century Gothic" panose="020B0502020202020204" pitchFamily="34" charset="0"/>
                </a:rPr>
                <a:t>Fällig TT.MM.</a:t>
              </a:r>
            </a:p>
          </p:txBody>
        </p:sp>
        <p:sp>
          <p:nvSpPr>
            <p:cNvPr id="45" name="Diamond 44">
              <a:extLst>
                <a:ext uri="{FF2B5EF4-FFF2-40B4-BE49-F238E27FC236}">
                  <a16:creationId xmlns:a16="http://schemas.microsoft.com/office/drawing/2014/main" id="{A6AF9BB2-D44F-6B5E-3F09-B56D883A2051}"/>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7" name="Graphic 46" descr="Einfarbige Uhr">
            <a:extLst>
              <a:ext uri="{FF2B5EF4-FFF2-40B4-BE49-F238E27FC236}">
                <a16:creationId xmlns:a16="http://schemas.microsoft.com/office/drawing/2014/main" id="{D11A7353-65ED-CCDA-73B8-2C0A030CE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0182" y="3407891"/>
            <a:ext cx="501294" cy="501294"/>
          </a:xfrm>
          <a:prstGeom prst="rect">
            <a:avLst/>
          </a:prstGeom>
        </p:spPr>
      </p:pic>
      <p:pic>
        <p:nvPicPr>
          <p:cNvPr id="49" name="Graphic 48" descr="Einfarbige Lupe">
            <a:extLst>
              <a:ext uri="{FF2B5EF4-FFF2-40B4-BE49-F238E27FC236}">
                <a16:creationId xmlns:a16="http://schemas.microsoft.com/office/drawing/2014/main" id="{6AAD81EF-7927-0AB0-CF3E-51D096A080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7600" y="3428999"/>
            <a:ext cx="501294" cy="501294"/>
          </a:xfrm>
          <a:prstGeom prst="rect">
            <a:avLst/>
          </a:prstGeom>
        </p:spPr>
      </p:pic>
      <p:pic>
        <p:nvPicPr>
          <p:cNvPr id="51" name="Graphic 50" descr="Einfarbiger Kreis aus Pfeilen">
            <a:extLst>
              <a:ext uri="{FF2B5EF4-FFF2-40B4-BE49-F238E27FC236}">
                <a16:creationId xmlns:a16="http://schemas.microsoft.com/office/drawing/2014/main" id="{A68D3F7A-5929-482A-15DE-13A7693B8E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3819" y="3418383"/>
            <a:ext cx="501294" cy="501294"/>
          </a:xfrm>
          <a:prstGeom prst="rect">
            <a:avLst/>
          </a:prstGeom>
        </p:spPr>
      </p:pic>
    </p:spTree>
    <p:extLst>
      <p:ext uri="{BB962C8B-B14F-4D97-AF65-F5344CB8AC3E}">
        <p14:creationId xmlns:p14="http://schemas.microsoft.com/office/powerpoint/2010/main" val="39966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rtl="0"/>
            <a:r>
              <a:rPr lang="de-DE" sz="2800" spc="500">
                <a:solidFill>
                  <a:schemeClr val="tx1">
                    <a:lumMod val="65000"/>
                    <a:lumOff val="35000"/>
                  </a:schemeClr>
                </a:solidFill>
                <a:latin typeface="Century Gothic" panose="020B0502020202020204" pitchFamily="34" charset="0"/>
              </a:rPr>
              <a:t>BEISPIEL FÜR EINEN 3-JAHRES-STRATEGIEPLAN</a:t>
            </a: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rtl="0"/>
            <a:r>
              <a:rPr lang="de-DE" sz="1500" b="1" spc="-100">
                <a:solidFill>
                  <a:schemeClr val="tx1">
                    <a:lumMod val="65000"/>
                    <a:lumOff val="35000"/>
                  </a:schemeClr>
                </a:solidFill>
                <a:latin typeface="Century Gothic" panose="020B0502020202020204" pitchFamily="34" charset="0"/>
              </a:rPr>
              <a:t>20XX – Grundlagenschaffung</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ROLLEN DEFINIEREN</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461665"/>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Weisen Sie den Teammitgliedern strategische Rollen und Verantwortlichkeiten zu.</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AKTIONSPLAN ENTWICKELN</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9" y="3901187"/>
            <a:ext cx="3160182" cy="461665"/>
          </a:xfrm>
          <a:prstGeom prst="rect">
            <a:avLst/>
          </a:prstGeom>
          <a:noFill/>
        </p:spPr>
        <p:txBody>
          <a:bodyPr wrap="square" rtlCol="0">
            <a:spAutoFit/>
          </a:bodyPr>
          <a:lstStyle/>
          <a:p>
            <a:pPr rtl="0"/>
            <a:r>
              <a:rPr lang="de-DE" sz="1200" dirty="0">
                <a:solidFill>
                  <a:schemeClr val="tx1">
                    <a:lumMod val="65000"/>
                    <a:lumOff val="35000"/>
                  </a:schemeClr>
                </a:solidFill>
                <a:latin typeface="Century Gothic" panose="020B0502020202020204" pitchFamily="34" charset="0"/>
              </a:rPr>
              <a:t>Beschreiben Sie spezifische Aktionen, um Ihre strategischen Ziele anzugehen.</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AKTUALITÄT GEWÄHRLEISTEN</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461665"/>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Legen Sie für jede Aktion klare Zeitpläne fest, um die Dynamik aufrechtzuerhalten.</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ÜBERPRÜFEN UND ANPASSEN</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461665"/>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Bewerten Sie die Ergebnisse und passen Sie Ihre Strategien entsprechend an.</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INITIATIVEN AUSWEITEN</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461665"/>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Skalieren Sie erfolgreiche Strategien und ermitteln Sie neue Wachstumschancen.</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646331"/>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ENGAGEMENT </a:t>
            </a:r>
            <a:br>
              <a:rPr lang="en-US" i="1" dirty="0">
                <a:solidFill>
                  <a:schemeClr val="tx1">
                    <a:lumMod val="65000"/>
                    <a:lumOff val="35000"/>
                  </a:schemeClr>
                </a:solidFill>
                <a:latin typeface="Century Gothic" panose="020B0502020202020204" pitchFamily="34" charset="0"/>
              </a:rPr>
            </a:br>
            <a:r>
              <a:rPr lang="de-DE" i="1">
                <a:solidFill>
                  <a:schemeClr val="tx1">
                    <a:lumMod val="65000"/>
                    <a:lumOff val="35000"/>
                  </a:schemeClr>
                </a:solidFill>
                <a:latin typeface="Century Gothic" panose="020B0502020202020204" pitchFamily="34" charset="0"/>
              </a:rPr>
              <a:t>STÄRKEN</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461665"/>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Fördern Sie die Einbindung der Stakeholder*innen durch regelmäßige Updates und Feedback.</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GEWINNE KONSOLIDIEREN</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461665"/>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Konzentrieren Sie sich darauf, die erzielten Fortschritte zu festigen und nachhaltiges Wachstum zu gewährleisten.</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PROZESSE ERNEUERN</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337596" cy="461665"/>
          </a:xfrm>
          <a:prstGeom prst="rect">
            <a:avLst/>
          </a:prstGeom>
          <a:noFill/>
        </p:spPr>
        <p:txBody>
          <a:bodyPr wrap="square" rtlCol="0">
            <a:spAutoFit/>
          </a:bodyPr>
          <a:lstStyle/>
          <a:p>
            <a:pPr rtl="0"/>
            <a:r>
              <a:rPr lang="de-DE" sz="1200" dirty="0">
                <a:solidFill>
                  <a:schemeClr val="tx1">
                    <a:lumMod val="65000"/>
                    <a:lumOff val="35000"/>
                  </a:schemeClr>
                </a:solidFill>
                <a:latin typeface="Century Gothic" panose="020B0502020202020204" pitchFamily="34" charset="0"/>
              </a:rPr>
              <a:t>Implementieren Sie innovative Methoden, um die Effizienz und Effektivität zu steigern.</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646331"/>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NÄCHSTEN ZYKLUS </a:t>
            </a:r>
            <a:br>
              <a:rPr lang="en-US" i="1" dirty="0">
                <a:solidFill>
                  <a:schemeClr val="tx1">
                    <a:lumMod val="65000"/>
                    <a:lumOff val="35000"/>
                  </a:schemeClr>
                </a:solidFill>
                <a:latin typeface="Century Gothic" panose="020B0502020202020204" pitchFamily="34" charset="0"/>
              </a:rPr>
            </a:br>
            <a:r>
              <a:rPr lang="de-DE" i="1">
                <a:solidFill>
                  <a:schemeClr val="tx1">
                    <a:lumMod val="65000"/>
                    <a:lumOff val="35000"/>
                  </a:schemeClr>
                </a:solidFill>
                <a:latin typeface="Century Gothic" panose="020B0502020202020204" pitchFamily="34" charset="0"/>
              </a:rPr>
              <a:t>VORBEREITEN</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461665"/>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Legen Sie die Grundlagen für den nächsten strategischen Planungszyklus.</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rtl="0"/>
            <a:r>
              <a:rPr lang="de-DE" sz="1500" b="1" spc="-100" dirty="0">
                <a:solidFill>
                  <a:schemeClr val="tx1">
                    <a:lumMod val="65000"/>
                    <a:lumOff val="35000"/>
                  </a:schemeClr>
                </a:solidFill>
                <a:latin typeface="Century Gothic" panose="020B0502020202020204" pitchFamily="34" charset="0"/>
              </a:rPr>
              <a:t>20XX – Wachstum und Anpassung</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rtl="0"/>
            <a:r>
              <a:rPr lang="de-DE" sz="1500" b="1" spc="-100">
                <a:solidFill>
                  <a:schemeClr val="tx1">
                    <a:lumMod val="65000"/>
                    <a:lumOff val="35000"/>
                  </a:schemeClr>
                </a:solidFill>
                <a:latin typeface="Century Gothic" panose="020B0502020202020204" pitchFamily="34" charset="0"/>
              </a:rPr>
              <a:t>20XX – Konsolidierung und Innovation</a:t>
            </a:r>
          </a:p>
        </p:txBody>
      </p:sp>
      <p:grpSp>
        <p:nvGrpSpPr>
          <p:cNvPr id="2" name="Group 1">
            <a:extLst>
              <a:ext uri="{FF2B5EF4-FFF2-40B4-BE49-F238E27FC236}">
                <a16:creationId xmlns:a16="http://schemas.microsoft.com/office/drawing/2014/main" id="{88F5FF4E-A8E0-AB70-C827-F6A4DA1EA563}"/>
              </a:ext>
            </a:extLst>
          </p:cNvPr>
          <p:cNvGrpSpPr/>
          <p:nvPr/>
        </p:nvGrpSpPr>
        <p:grpSpPr>
          <a:xfrm>
            <a:off x="4603000" y="2760914"/>
            <a:ext cx="1492996" cy="274320"/>
            <a:chOff x="6794355" y="1840094"/>
            <a:chExt cx="1492996" cy="274320"/>
          </a:xfrm>
        </p:grpSpPr>
        <p:sp>
          <p:nvSpPr>
            <p:cNvPr id="4" name="Arrow: Pentagon 3">
              <a:extLst>
                <a:ext uri="{FF2B5EF4-FFF2-40B4-BE49-F238E27FC236}">
                  <a16:creationId xmlns:a16="http://schemas.microsoft.com/office/drawing/2014/main" id="{B5B13D5F-A70C-AD3D-1233-809322D90B19}"/>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900" b="1">
                  <a:solidFill>
                    <a:schemeClr val="tx1">
                      <a:lumMod val="65000"/>
                      <a:lumOff val="35000"/>
                    </a:schemeClr>
                  </a:solidFill>
                  <a:latin typeface="Century Gothic" panose="020B0502020202020204" pitchFamily="34" charset="0"/>
                </a:rPr>
                <a:t>Fällig TT.MM.</a:t>
              </a:r>
            </a:p>
          </p:txBody>
        </p:sp>
        <p:sp>
          <p:nvSpPr>
            <p:cNvPr id="6" name="Diamond 5">
              <a:extLst>
                <a:ext uri="{FF2B5EF4-FFF2-40B4-BE49-F238E27FC236}">
                  <a16:creationId xmlns:a16="http://schemas.microsoft.com/office/drawing/2014/main" id="{86E52556-E0A9-C562-C06A-D16DA3E0991C}"/>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59CB1AB-FC85-EB2E-B060-CBD240BFF110}"/>
              </a:ext>
            </a:extLst>
          </p:cNvPr>
          <p:cNvGrpSpPr/>
          <p:nvPr/>
        </p:nvGrpSpPr>
        <p:grpSpPr>
          <a:xfrm>
            <a:off x="7847275" y="4420012"/>
            <a:ext cx="1492996" cy="274320"/>
            <a:chOff x="6794355" y="1840094"/>
            <a:chExt cx="1492996" cy="274320"/>
          </a:xfrm>
        </p:grpSpPr>
        <p:sp>
          <p:nvSpPr>
            <p:cNvPr id="16" name="Arrow: Pentagon 15">
              <a:extLst>
                <a:ext uri="{FF2B5EF4-FFF2-40B4-BE49-F238E27FC236}">
                  <a16:creationId xmlns:a16="http://schemas.microsoft.com/office/drawing/2014/main" id="{884D8CC5-F1F7-2D11-AA4C-51E812767635}"/>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900" b="1">
                  <a:solidFill>
                    <a:schemeClr val="tx1">
                      <a:lumMod val="65000"/>
                      <a:lumOff val="35000"/>
                    </a:schemeClr>
                  </a:solidFill>
                  <a:latin typeface="Century Gothic" panose="020B0502020202020204" pitchFamily="34" charset="0"/>
                </a:rPr>
                <a:t>Fällig TT.MM.</a:t>
              </a:r>
            </a:p>
          </p:txBody>
        </p:sp>
        <p:sp>
          <p:nvSpPr>
            <p:cNvPr id="17" name="Diamond 16">
              <a:extLst>
                <a:ext uri="{FF2B5EF4-FFF2-40B4-BE49-F238E27FC236}">
                  <a16:creationId xmlns:a16="http://schemas.microsoft.com/office/drawing/2014/main" id="{36DE93E5-C55C-E7BF-5202-56B0F9EEF26E}"/>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Graphic 17" descr="Einfarbige Uhr">
            <a:extLst>
              <a:ext uri="{FF2B5EF4-FFF2-40B4-BE49-F238E27FC236}">
                <a16:creationId xmlns:a16="http://schemas.microsoft.com/office/drawing/2014/main" id="{3483917E-5016-1D1E-2C8A-A7A4172E2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7827" y="4967446"/>
            <a:ext cx="501294" cy="501294"/>
          </a:xfrm>
          <a:prstGeom prst="rect">
            <a:avLst/>
          </a:prstGeom>
        </p:spPr>
      </p:pic>
      <p:pic>
        <p:nvPicPr>
          <p:cNvPr id="19" name="Graphic 18" descr="Einfarbige Lupe">
            <a:extLst>
              <a:ext uri="{FF2B5EF4-FFF2-40B4-BE49-F238E27FC236}">
                <a16:creationId xmlns:a16="http://schemas.microsoft.com/office/drawing/2014/main" id="{13B00657-40E8-B30A-73AF-DDA8FD49C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7334" y="1589849"/>
            <a:ext cx="501294" cy="501294"/>
          </a:xfrm>
          <a:prstGeom prst="rect">
            <a:avLst/>
          </a:prstGeom>
        </p:spPr>
      </p:pic>
      <p:pic>
        <p:nvPicPr>
          <p:cNvPr id="20" name="Graphic 19" descr="Einfarbiger Kreis aus Pfeilen">
            <a:extLst>
              <a:ext uri="{FF2B5EF4-FFF2-40B4-BE49-F238E27FC236}">
                <a16:creationId xmlns:a16="http://schemas.microsoft.com/office/drawing/2014/main" id="{0E70CF05-D43C-AA70-CC87-B1A6714B3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1259" y="4967446"/>
            <a:ext cx="501294" cy="501294"/>
          </a:xfrm>
          <a:prstGeom prst="rect">
            <a:avLst/>
          </a:prstGeom>
        </p:spPr>
      </p:pic>
      <p:pic>
        <p:nvPicPr>
          <p:cNvPr id="22" name="Graphic 21" descr="Einfarbige Personen">
            <a:extLst>
              <a:ext uri="{FF2B5EF4-FFF2-40B4-BE49-F238E27FC236}">
                <a16:creationId xmlns:a16="http://schemas.microsoft.com/office/drawing/2014/main" id="{317DC56C-C8C2-B253-9AB0-3CDDAE68A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3971" y="1576144"/>
            <a:ext cx="593350" cy="593350"/>
          </a:xfrm>
          <a:prstGeom prst="rect">
            <a:avLst/>
          </a:prstGeom>
        </p:spPr>
      </p:pic>
      <p:pic>
        <p:nvPicPr>
          <p:cNvPr id="24" name="Graphic 23" descr="Einfarbiger Aufwärtstrend">
            <a:extLst>
              <a:ext uri="{FF2B5EF4-FFF2-40B4-BE49-F238E27FC236}">
                <a16:creationId xmlns:a16="http://schemas.microsoft.com/office/drawing/2014/main" id="{44F704E1-3101-6BF2-16E8-F75D1551BF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12113" y="1576144"/>
            <a:ext cx="418772" cy="418772"/>
          </a:xfrm>
          <a:prstGeom prst="rect">
            <a:avLst/>
          </a:prstGeom>
        </p:spPr>
      </p:pic>
      <p:pic>
        <p:nvPicPr>
          <p:cNvPr id="27" name="Graphic 26" descr="Einfarbige Klappe">
            <a:extLst>
              <a:ext uri="{FF2B5EF4-FFF2-40B4-BE49-F238E27FC236}">
                <a16:creationId xmlns:a16="http://schemas.microsoft.com/office/drawing/2014/main" id="{2666924E-583F-D84F-D6E7-39B4574BB3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63696" y="3318463"/>
            <a:ext cx="327454" cy="327454"/>
          </a:xfrm>
          <a:prstGeom prst="rect">
            <a:avLst/>
          </a:prstGeom>
        </p:spPr>
      </p:pic>
      <p:pic>
        <p:nvPicPr>
          <p:cNvPr id="34" name="Graphic 33" descr="Einfarbiges Maximieren">
            <a:extLst>
              <a:ext uri="{FF2B5EF4-FFF2-40B4-BE49-F238E27FC236}">
                <a16:creationId xmlns:a16="http://schemas.microsoft.com/office/drawing/2014/main" id="{75F5EEAF-AF85-1E99-01BA-6081824677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14098" y="3287981"/>
            <a:ext cx="361364" cy="361364"/>
          </a:xfrm>
          <a:prstGeom prst="rect">
            <a:avLst/>
          </a:prstGeom>
        </p:spPr>
      </p:pic>
      <p:pic>
        <p:nvPicPr>
          <p:cNvPr id="39" name="Graphic 38" descr="Einfarbiger muskulöser Arm">
            <a:extLst>
              <a:ext uri="{FF2B5EF4-FFF2-40B4-BE49-F238E27FC236}">
                <a16:creationId xmlns:a16="http://schemas.microsoft.com/office/drawing/2014/main" id="{F2EAB863-CBB1-A52A-A372-7865804A90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82216" y="5010600"/>
            <a:ext cx="361364" cy="361364"/>
          </a:xfrm>
          <a:prstGeom prst="rect">
            <a:avLst/>
          </a:prstGeom>
        </p:spPr>
      </p:pic>
      <p:pic>
        <p:nvPicPr>
          <p:cNvPr id="43" name="Graphic 42" descr="Einfarbiger Verbindungspfeil">
            <a:extLst>
              <a:ext uri="{FF2B5EF4-FFF2-40B4-BE49-F238E27FC236}">
                <a16:creationId xmlns:a16="http://schemas.microsoft.com/office/drawing/2014/main" id="{A16FC822-C29D-EEA9-2CCB-2473D19053F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612113" y="3288531"/>
            <a:ext cx="409785" cy="40978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rtl="0"/>
            <a:r>
              <a:rPr lang="de-DE" sz="2800" spc="500">
                <a:solidFill>
                  <a:schemeClr val="tx1">
                    <a:lumMod val="65000"/>
                    <a:lumOff val="35000"/>
                  </a:schemeClr>
                </a:solidFill>
                <a:latin typeface="Century Gothic" panose="020B0502020202020204" pitchFamily="34" charset="0"/>
              </a:rPr>
              <a:t>3-JAHRES-STRATEGIEPLAN</a:t>
            </a: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rtl="0"/>
            <a:r>
              <a:rPr lang="de-DE" sz="1500" b="1" spc="-100">
                <a:solidFill>
                  <a:schemeClr val="tx1">
                    <a:lumMod val="65000"/>
                    <a:lumOff val="35000"/>
                  </a:schemeClr>
                </a:solidFill>
                <a:latin typeface="Century Gothic" panose="020B0502020202020204" pitchFamily="34" charset="0"/>
              </a:rPr>
              <a:t>20XX – Fokus</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369332"/>
          </a:xfrm>
          <a:prstGeom prst="rect">
            <a:avLst/>
          </a:prstGeom>
          <a:noFill/>
        </p:spPr>
        <p:txBody>
          <a:bodyPr wrap="square" rtlCol="0">
            <a:spAutoFit/>
          </a:bodyPr>
          <a:lstStyle/>
          <a:p>
            <a:pPr rtl="0"/>
            <a:r>
              <a:rPr lang="de-DE" i="1">
                <a:solidFill>
                  <a:schemeClr val="tx1">
                    <a:lumMod val="65000"/>
                    <a:lumOff val="35000"/>
                  </a:schemeClr>
                </a:solidFill>
                <a:latin typeface="Century Gothic" panose="020B0502020202020204" pitchFamily="34" charset="0"/>
              </a:rPr>
              <a:t>AKTIVITÄT</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276999"/>
          </a:xfrm>
          <a:prstGeom prst="rect">
            <a:avLst/>
          </a:prstGeom>
          <a:noFill/>
        </p:spPr>
        <p:txBody>
          <a:bodyPr wrap="square" rtlCol="0">
            <a:spAutoFit/>
          </a:bodyPr>
          <a:lstStyle/>
          <a:p>
            <a:pPr rtl="0"/>
            <a:r>
              <a:rPr lang="de-DE" sz="1200">
                <a:solidFill>
                  <a:schemeClr val="tx1">
                    <a:lumMod val="65000"/>
                    <a:lumOff val="35000"/>
                  </a:schemeClr>
                </a:solidFill>
                <a:latin typeface="Century Gothic" panose="020B0502020202020204" pitchFamily="34" charset="0"/>
              </a:rPr>
              <a:t>Beschreibung</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rtl="0"/>
            <a:r>
              <a:rPr lang="de-DE" sz="1500" b="1" spc="-100">
                <a:solidFill>
                  <a:schemeClr val="tx1">
                    <a:lumMod val="65000"/>
                    <a:lumOff val="35000"/>
                  </a:schemeClr>
                </a:solidFill>
                <a:latin typeface="Century Gothic" panose="020B0502020202020204" pitchFamily="34" charset="0"/>
              </a:rPr>
              <a:t>20XX – Fokus</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rtl="0"/>
            <a:r>
              <a:rPr lang="de-DE" sz="1500" b="1" spc="-100">
                <a:solidFill>
                  <a:schemeClr val="tx1">
                    <a:lumMod val="65000"/>
                    <a:lumOff val="35000"/>
                  </a:schemeClr>
                </a:solidFill>
                <a:latin typeface="Century Gothic" panose="020B0502020202020204" pitchFamily="34" charset="0"/>
              </a:rPr>
              <a:t>20XX – Fokus</a:t>
            </a:r>
          </a:p>
        </p:txBody>
      </p:sp>
    </p:spTree>
    <p:extLst>
      <p:ext uri="{BB962C8B-B14F-4D97-AF65-F5344CB8AC3E}">
        <p14:creationId xmlns:p14="http://schemas.microsoft.com/office/powerpoint/2010/main" val="34894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050701708"/>
              </p:ext>
            </p:extLst>
          </p:nvPr>
        </p:nvGraphicFramePr>
        <p:xfrm>
          <a:off x="787789" y="1050352"/>
          <a:ext cx="10628893" cy="2468352"/>
        </p:xfrm>
        <a:graphic>
          <a:graphicData uri="http://schemas.openxmlformats.org/drawingml/2006/table">
            <a:tbl>
              <a:tblPr firstRow="1" firstCol="1" bandRow="1">
                <a:tableStyleId>{5C22544A-7EE6-4342-B048-85BDC9FD1C3A}</a:tableStyleId>
              </a:tblPr>
              <a:tblGrid>
                <a:gridCol w="1062889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576</Words>
  <Application>Microsoft Office PowerPoint</Application>
  <PresentationFormat>Widescreen</PresentationFormat>
  <Paragraphs>81</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48</cp:revision>
  <dcterms:created xsi:type="dcterms:W3CDTF">2022-05-22T18:55:25Z</dcterms:created>
  <dcterms:modified xsi:type="dcterms:W3CDTF">2024-09-17T03:01:44Z</dcterms:modified>
</cp:coreProperties>
</file>